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0"/>
  </p:notesMasterIdLst>
  <p:handoutMasterIdLst>
    <p:handoutMasterId r:id="rId71"/>
  </p:handoutMasterIdLst>
  <p:sldIdLst>
    <p:sldId id="256" r:id="rId2"/>
    <p:sldId id="257" r:id="rId3"/>
    <p:sldId id="260" r:id="rId4"/>
    <p:sldId id="299" r:id="rId5"/>
    <p:sldId id="269" r:id="rId6"/>
    <p:sldId id="267" r:id="rId7"/>
    <p:sldId id="270" r:id="rId8"/>
    <p:sldId id="271" r:id="rId9"/>
    <p:sldId id="272" r:id="rId10"/>
    <p:sldId id="273" r:id="rId11"/>
    <p:sldId id="274" r:id="rId12"/>
    <p:sldId id="259" r:id="rId13"/>
    <p:sldId id="266" r:id="rId14"/>
    <p:sldId id="268" r:id="rId15"/>
    <p:sldId id="261" r:id="rId16"/>
    <p:sldId id="262" r:id="rId17"/>
    <p:sldId id="263" r:id="rId18"/>
    <p:sldId id="264" r:id="rId19"/>
    <p:sldId id="265" r:id="rId20"/>
    <p:sldId id="275" r:id="rId21"/>
    <p:sldId id="276" r:id="rId22"/>
    <p:sldId id="277" r:id="rId23"/>
    <p:sldId id="278" r:id="rId24"/>
    <p:sldId id="279" r:id="rId25"/>
    <p:sldId id="281" r:id="rId26"/>
    <p:sldId id="280"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5" r:id="rId40"/>
    <p:sldId id="294" r:id="rId41"/>
    <p:sldId id="298" r:id="rId42"/>
    <p:sldId id="296" r:id="rId43"/>
    <p:sldId id="297" r:id="rId44"/>
    <p:sldId id="300" r:id="rId45"/>
    <p:sldId id="301" r:id="rId46"/>
    <p:sldId id="315" r:id="rId47"/>
    <p:sldId id="316" r:id="rId48"/>
    <p:sldId id="317" r:id="rId49"/>
    <p:sldId id="318" r:id="rId50"/>
    <p:sldId id="319" r:id="rId51"/>
    <p:sldId id="320" r:id="rId52"/>
    <p:sldId id="313" r:id="rId53"/>
    <p:sldId id="302" r:id="rId54"/>
    <p:sldId id="303" r:id="rId55"/>
    <p:sldId id="304" r:id="rId56"/>
    <p:sldId id="305" r:id="rId57"/>
    <p:sldId id="306" r:id="rId58"/>
    <p:sldId id="307" r:id="rId59"/>
    <p:sldId id="308" r:id="rId60"/>
    <p:sldId id="309" r:id="rId61"/>
    <p:sldId id="310" r:id="rId62"/>
    <p:sldId id="312" r:id="rId63"/>
    <p:sldId id="311" r:id="rId64"/>
    <p:sldId id="321" r:id="rId65"/>
    <p:sldId id="322" r:id="rId66"/>
    <p:sldId id="323" r:id="rId67"/>
    <p:sldId id="324" r:id="rId68"/>
    <p:sldId id="325" r:id="rId69"/>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7" autoAdjust="0"/>
    <p:restoredTop sz="94059" autoAdjust="0"/>
  </p:normalViewPr>
  <p:slideViewPr>
    <p:cSldViewPr>
      <p:cViewPr>
        <p:scale>
          <a:sx n="100" d="100"/>
          <a:sy n="100" d="100"/>
        </p:scale>
        <p:origin x="-1805" y="-62"/>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11/21/2016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11/21/2016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11/21/2016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6583680" cy="73152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11/21/2016</a:t>
            </a:fld>
            <a:endParaRPr lang="en-US" dirty="0"/>
          </a:p>
        </p:txBody>
      </p:sp>
      <p:sp>
        <p:nvSpPr>
          <p:cNvPr id="9" name="Content Placeholder 8"/>
          <p:cNvSpPr>
            <a:spLocks noGrp="1"/>
          </p:cNvSpPr>
          <p:nvPr>
            <p:ph sz="quarter" idx="1"/>
          </p:nvPr>
        </p:nvSpPr>
        <p:spPr>
          <a:xfrm>
            <a:off x="365761" y="975360"/>
            <a:ext cx="3233318" cy="352044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3705759" y="972922"/>
            <a:ext cx="3233318" cy="352287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59680" y="243840"/>
            <a:ext cx="2011680" cy="670560"/>
          </a:xfrm>
        </p:spPr>
        <p:txBody>
          <a:bodyPr anchor="b" anchorCtr="0">
            <a:noAutofit/>
          </a:bodyPr>
          <a:lstStyle>
            <a:lvl1pPr algn="l">
              <a:buNone/>
              <a:defRPr sz="17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059680" y="975361"/>
            <a:ext cx="2011680" cy="3596639"/>
          </a:xfrm>
        </p:spPr>
        <p:txBody>
          <a:bodyPr/>
          <a:lstStyle>
            <a:lvl1pPr marL="0" indent="0">
              <a:lnSpc>
                <a:spcPts val="1866"/>
              </a:lnSpc>
              <a:spcAft>
                <a:spcPts val="848"/>
              </a:spcAft>
              <a:buNone/>
              <a:defRPr sz="1400">
                <a:solidFill>
                  <a:schemeClr val="tx2"/>
                </a:solidFill>
              </a:defRPr>
            </a:lvl1pPr>
            <a:lvl2pPr>
              <a:buNone/>
              <a:defRPr sz="1000"/>
            </a:lvl2pPr>
            <a:lvl3pPr>
              <a:buNone/>
              <a:defRPr sz="800"/>
            </a:lvl3pPr>
            <a:lvl4pPr>
              <a:buNone/>
              <a:defRPr sz="800"/>
            </a:lvl4pPr>
            <a:lvl5pPr>
              <a:buNone/>
              <a:defRPr sz="8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11/21/2016</a:t>
            </a:fld>
            <a:endParaRPr lang="en-US" dirty="0"/>
          </a:p>
        </p:txBody>
      </p:sp>
      <p:sp>
        <p:nvSpPr>
          <p:cNvPr id="8" name="Straight Connector 7"/>
          <p:cNvSpPr>
            <a:spLocks noChangeShapeType="1"/>
          </p:cNvSpPr>
          <p:nvPr/>
        </p:nvSpPr>
        <p:spPr bwMode="auto">
          <a:xfrm>
            <a:off x="381000" y="45720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10" name="Straight Connector 9"/>
          <p:cNvSpPr>
            <a:spLocks noChangeShapeType="1"/>
          </p:cNvSpPr>
          <p:nvPr/>
        </p:nvSpPr>
        <p:spPr bwMode="auto">
          <a:xfrm rot="5400000" flipV="1">
            <a:off x="2784448" y="2403448"/>
            <a:ext cx="4326636" cy="10468"/>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dirty="0"/>
          </a:p>
        </p:txBody>
      </p:sp>
      <p:sp>
        <p:nvSpPr>
          <p:cNvPr id="9" name="Isosceles Triangle 8"/>
          <p:cNvSpPr>
            <a:spLocks noChangeAspect="1"/>
          </p:cNvSpPr>
          <p:nvPr/>
        </p:nvSpPr>
        <p:spPr>
          <a:xfrm rot="5400000">
            <a:off x="200387" y="4600213"/>
            <a:ext cx="152679" cy="96252"/>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12" name="Content Placeholder 11"/>
          <p:cNvSpPr>
            <a:spLocks noGrp="1"/>
          </p:cNvSpPr>
          <p:nvPr>
            <p:ph sz="quarter" idx="1"/>
          </p:nvPr>
        </p:nvSpPr>
        <p:spPr>
          <a:xfrm>
            <a:off x="243840" y="243840"/>
            <a:ext cx="4572000" cy="432816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65760" y="121920"/>
            <a:ext cx="6583680" cy="792480"/>
          </a:xfrm>
          <a:prstGeom prst="rect">
            <a:avLst/>
          </a:prstGeom>
        </p:spPr>
        <p:txBody>
          <a:bodyPr vert="horz" lIns="77578" tIns="38789" rIns="77578" bIns="38789"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365760" y="975360"/>
            <a:ext cx="6583680" cy="347472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338667" y="48768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29" name="Straight Connector 28"/>
          <p:cNvSpPr>
            <a:spLocks noChangeShapeType="1"/>
          </p:cNvSpPr>
          <p:nvPr/>
        </p:nvSpPr>
        <p:spPr bwMode="auto">
          <a:xfrm>
            <a:off x="365760" y="9144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92" r:id="rId4"/>
  </p:sldLayoutIdLst>
  <p:txStyles>
    <p:titleStyle>
      <a:lvl1pPr algn="l" rtl="0" eaLnBrk="1" latinLnBrk="0" hangingPunct="1">
        <a:spcBef>
          <a:spcPct val="0"/>
        </a:spcBef>
        <a:buNone/>
        <a:defRPr kumimoji="0" sz="2700" kern="120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s.upc.edu/~gavalda/papers/ds06.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log.twitter.com/2015/introducing-practical-and-robust-anomaly-detection-in-a-time-series" TargetMode="External"/><Relationship Id="rId2" Type="http://schemas.openxmlformats.org/officeDocument/2006/relationships/hyperlink" Target="https://github.com/twitter/BreakoutDetec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egmentfault.com/a/119000000073043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echblog.netflix.com/2015/07/tracking-down-villains-outlier.html" TargetMode="External"/><Relationship Id="rId2" Type="http://schemas.openxmlformats.org/officeDocument/2006/relationships/hyperlink" Target="https://github.com/Netflix/atlas/wiki/Overvie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chblog.netflix.com/2015/07/tracking-down-villains-outlier.html" TargetMode="External"/><Relationship Id="rId2" Type="http://schemas.openxmlformats.org/officeDocument/2006/relationships/hyperlink" Target="https://github.com/Netflix/atlas/wiki/Overview"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cs.cmu.edu/~neill/papers/eventdetection.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arxiv.org/pdf/1506.00327.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mathcs.emory.edu/aims/pub/fan13padm.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exascale.info/assets/pdf/Rettig_BigData-15.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cse.psu.edu/~kasivisw/randsketch.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aai.org/ocs/index.php/WS/AAAIW15/paper/viewFile/10179/1025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cj.cs.uct.ac.za/index.php/sacj/article/viewFile/248/150" TargetMode="External"/><Relationship Id="rId2" Type="http://schemas.openxmlformats.org/officeDocument/2006/relationships/hyperlink" Target="https://www.elen.ucl.ac.be/Proceedings/esann/esannpdf/es2015-56.pdf" TargetMode="External"/><Relationship Id="rId1" Type="http://schemas.openxmlformats.org/officeDocument/2006/relationships/slideLayout" Target="../slideLayouts/slideLayout2.xml"/><Relationship Id="rId4" Type="http://schemas.openxmlformats.org/officeDocument/2006/relationships/hyperlink" Target="http://msdresearch.blogspot.com/2015/09/recurrent-neural-networks-can-detec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file:///C:\Users\S80035896\Downloads\cognitive_2015_9_30_40159.pdf" TargetMode="External"/><Relationship Id="rId2" Type="http://schemas.openxmlformats.org/officeDocument/2006/relationships/hyperlink" Target="https://github.com/h2oai/h2o-training-book/blob/master/hands-on_training/anomaly_detection.md" TargetMode="External"/><Relationship Id="rId1" Type="http://schemas.openxmlformats.org/officeDocument/2006/relationships/slideLayout" Target="../slideLayouts/slideLayout2.xml"/><Relationship Id="rId4" Type="http://schemas.openxmlformats.org/officeDocument/2006/relationships/hyperlink" Target="https://pdfs.semanticscholar.org/443b/6e8fdb315d577b4f09f560b5a792d9745ad3.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nerds.airbnb.com/anomaly-detec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www.cs.cmu.edu/~neill/papers/eventdetection.pdf"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www.cs.cmu.edu/~neill/papers/eventdetection.pdf"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users.ics.forth.gr/~vsiris/papers/2006.ComCom.dos.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hyperlink" Target="http://cd-docdb.fnal.gov/cgi-bin/RetrieveFile?docid=5643&amp;filename=pivarski_data_science.pdf&amp;version=1" TargetMode="External"/><Relationship Id="rId7" Type="http://schemas.openxmlformats.org/officeDocument/2006/relationships/image" Target="../media/image11.png"/><Relationship Id="rId2" Type="http://schemas.openxmlformats.org/officeDocument/2006/relationships/hyperlink" Target="http://www.pig66.com/weixintoutiao/dianzandang/2015-09-11/57138.html"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infinityqs.cn/Resources/Tech-Notes/2011/1028/18.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blog.chinaunix.net/uid-10289334-id-3758310.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blog.chinaunix.net/uid-10289334-id-3758310.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ibisuva.nl/assets/publicaties/artikelen/2014-zaman-mixed-cusum-ewma.pdf" TargetMode="External"/><Relationship Id="rId7" Type="http://schemas.openxmlformats.org/officeDocument/2006/relationships/image" Target="../media/image15.png"/><Relationship Id="rId2" Type="http://schemas.openxmlformats.org/officeDocument/2006/relationships/hyperlink" Target="http://users.ics.forth.gr/~vsiris/papers/2006.ComCom.dos.pdf"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merl.com/publications/docs/TR2009-057.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mi.parisdescartes.fr/~osalem/Papers/pdf/Healthcom_2013_2.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smtClean="0"/>
              <a:t>Anomaly Detection for </a:t>
            </a:r>
            <a:r>
              <a:rPr lang="en-US" altLang="zh-CN" dirty="0" err="1" smtClean="0"/>
              <a:t>Autoshift</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One of the most widely used Estimation algorithms is the </a:t>
            </a:r>
            <a:r>
              <a:rPr lang="en-US" dirty="0" err="1" smtClean="0"/>
              <a:t>Kalman</a:t>
            </a:r>
            <a:r>
              <a:rPr lang="en-US" dirty="0" smtClean="0"/>
              <a:t> filter</a:t>
            </a:r>
          </a:p>
          <a:p>
            <a:endParaRPr lang="en-US" dirty="0" smtClean="0"/>
          </a:p>
          <a:p>
            <a:r>
              <a:rPr lang="en-US" dirty="0" smtClean="0"/>
              <a:t>In this section we review ADWIN, an algorithm for estimating, detecting change, and dynamically adjusting the length of a data window</a:t>
            </a:r>
          </a:p>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 CUSUM</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https://www.cs.upc.edu/~gavalda/papers/ds06.pdf</a:t>
            </a:r>
            <a:endParaRPr lang="en-US" sz="800" dirty="0" smtClean="0"/>
          </a:p>
          <a:p>
            <a:endParaRPr lang="en-US" sz="800" dirty="0" smtClean="0"/>
          </a:p>
          <a:p>
            <a:endParaRPr lang="en-US" sz="800"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altLang="zh-CN" dirty="0" smtClean="0"/>
              <a:t>Twitter --</a:t>
            </a:r>
            <a:r>
              <a:rPr lang="en-US" b="1" dirty="0" err="1" smtClean="0">
                <a:hlinkClick r:id="rId2"/>
              </a:rPr>
              <a:t>BreakoutDetection</a:t>
            </a:r>
            <a:endParaRPr lang="en-US" dirty="0"/>
          </a:p>
        </p:txBody>
      </p:sp>
      <p:sp>
        <p:nvSpPr>
          <p:cNvPr id="4" name="Content Placeholder 3"/>
          <p:cNvSpPr>
            <a:spLocks noGrp="1"/>
          </p:cNvSpPr>
          <p:nvPr>
            <p:ph sz="quarter" idx="10"/>
          </p:nvPr>
        </p:nvSpPr>
        <p:spPr/>
        <p:txBody>
          <a:bodyPr/>
          <a:lstStyle/>
          <a:p>
            <a:r>
              <a:rPr lang="en-US" dirty="0" smtClean="0">
                <a:hlinkClick r:id="rId2"/>
              </a:rPr>
              <a:t>https://github.com/twitter/BreakoutDetection</a:t>
            </a:r>
            <a:endParaRPr lang="en-US" dirty="0" smtClean="0"/>
          </a:p>
          <a:p>
            <a:r>
              <a:rPr lang="en-US" dirty="0" smtClean="0">
                <a:hlinkClick r:id="rId3"/>
              </a:rPr>
              <a:t>https://blog.twitter.com/2015/introducing-practical-and-robust-anomaly-detection-in-a-time-series</a:t>
            </a:r>
            <a:endParaRPr lang="en-US" dirty="0"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可用性监控（</a:t>
            </a:r>
            <a:r>
              <a:rPr lang="en-US" altLang="zh-CN" dirty="0" smtClean="0"/>
              <a:t>availability</a:t>
            </a:r>
            <a:r>
              <a:rPr lang="zh-CN" altLang="en-US" dirty="0" smtClean="0"/>
              <a:t>）：只需要回答挂了还是没挂两个问题，挂了就打电话，发短信，发微信通知运维人员，否则</a:t>
            </a:r>
            <a:r>
              <a:rPr lang="en-US" altLang="zh-CN" dirty="0" smtClean="0"/>
              <a:t>shut up</a:t>
            </a:r>
            <a:r>
              <a:rPr lang="zh-CN" altLang="en-US" dirty="0" smtClean="0"/>
              <a:t>。</a:t>
            </a:r>
          </a:p>
          <a:p>
            <a:r>
              <a:rPr lang="zh-CN" altLang="en-US" dirty="0" smtClean="0"/>
              <a:t>性能监控（</a:t>
            </a:r>
            <a:r>
              <a:rPr lang="en-US" altLang="zh-CN" dirty="0" smtClean="0"/>
              <a:t>latency ~ user experience</a:t>
            </a:r>
            <a:r>
              <a:rPr lang="zh-CN" altLang="en-US" dirty="0" smtClean="0"/>
              <a:t>）：一般不需要触发立即的运维介入，而是用于事后回答过去一段时间的用户体验是变好了还是变坏了。不需要运维介入是小的性能下降，一般运维没有办法，必须要开发发新版本来解决。而大的性能下降很快就会演变成可用性监控的范畴，所以无需在性能监控里做回答。</a:t>
            </a:r>
            <a:endParaRPr lang="en-US" altLang="zh-CN" dirty="0" smtClean="0"/>
          </a:p>
          <a:p>
            <a:r>
              <a:rPr lang="zh-CN" altLang="en-US" dirty="0" smtClean="0"/>
              <a:t>用拍脑袋的方式决定“两个</a:t>
            </a:r>
            <a:r>
              <a:rPr lang="en-US" altLang="zh-CN" dirty="0" smtClean="0"/>
              <a:t>sigma”</a:t>
            </a:r>
            <a:r>
              <a:rPr lang="zh-CN" altLang="en-US" dirty="0" smtClean="0"/>
              <a:t>也是非常不科学的。实际使用中，这个</a:t>
            </a:r>
            <a:r>
              <a:rPr lang="en-US" altLang="zh-CN" dirty="0" smtClean="0"/>
              <a:t>n sigma</a:t>
            </a:r>
            <a:r>
              <a:rPr lang="zh-CN" altLang="en-US" dirty="0" smtClean="0"/>
              <a:t>的</a:t>
            </a:r>
            <a:r>
              <a:rPr lang="en-US" altLang="zh-CN" dirty="0" smtClean="0"/>
              <a:t>n</a:t>
            </a:r>
            <a:r>
              <a:rPr lang="zh-CN" altLang="en-US" dirty="0" smtClean="0"/>
              <a:t>如何确定也是头大的问题。对于这个问题，我们可以用反推的方法来解决。在给定历史数据的情况下，先计算出</a:t>
            </a:r>
            <a:r>
              <a:rPr lang="en-US" altLang="zh-CN" dirty="0" smtClean="0"/>
              <a:t>sigma</a:t>
            </a:r>
            <a:r>
              <a:rPr lang="zh-CN" altLang="en-US" dirty="0" smtClean="0"/>
              <a:t>，然后再计算出历史数据相对于历史的平均值每个点是几倍的</a:t>
            </a:r>
            <a:r>
              <a:rPr lang="en-US" altLang="zh-CN" dirty="0" smtClean="0"/>
              <a:t>sigma</a:t>
            </a:r>
            <a:r>
              <a:rPr lang="zh-CN" altLang="en-US" dirty="0" smtClean="0"/>
              <a:t>。根据这些历史数据对应的</a:t>
            </a:r>
            <a:r>
              <a:rPr lang="en-US" altLang="zh-CN" dirty="0" smtClean="0"/>
              <a:t>sigma</a:t>
            </a:r>
            <a:r>
              <a:rPr lang="zh-CN" altLang="en-US" dirty="0" smtClean="0"/>
              <a:t>的倍数（统计上叫</a:t>
            </a:r>
            <a:r>
              <a:rPr lang="en-US" altLang="zh-CN" dirty="0" err="1" smtClean="0"/>
              <a:t>zscore</a:t>
            </a:r>
            <a:r>
              <a:rPr lang="zh-CN" altLang="en-US" dirty="0" smtClean="0"/>
              <a:t>），我们可以知道大部分的历史数据都是</a:t>
            </a:r>
            <a:r>
              <a:rPr lang="en-US" altLang="zh-CN" dirty="0" smtClean="0"/>
              <a:t>n</a:t>
            </a:r>
            <a:r>
              <a:rPr lang="zh-CN" altLang="en-US" dirty="0" smtClean="0"/>
              <a:t>个</a:t>
            </a:r>
            <a:r>
              <a:rPr lang="en-US" altLang="zh-CN" dirty="0" smtClean="0"/>
              <a:t>sigma</a:t>
            </a:r>
            <a:r>
              <a:rPr lang="zh-CN" altLang="en-US" dirty="0" smtClean="0"/>
              <a:t>之内的，从而把</a:t>
            </a:r>
            <a:r>
              <a:rPr lang="en-US" altLang="zh-CN" dirty="0" smtClean="0"/>
              <a:t>n</a:t>
            </a:r>
            <a:r>
              <a:rPr lang="zh-CN" altLang="en-US" dirty="0" smtClean="0"/>
              <a:t>求出来。</a:t>
            </a:r>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https://segmentfault.com/a/1190000000730439</a:t>
            </a:r>
            <a:endParaRPr lang="en-US"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a:t>
            </a:r>
            <a:endParaRPr lang="en-US" dirty="0"/>
          </a:p>
        </p:txBody>
      </p:sp>
      <p:sp>
        <p:nvSpPr>
          <p:cNvPr id="4" name="Content Placeholder 3"/>
          <p:cNvSpPr>
            <a:spLocks noGrp="1"/>
          </p:cNvSpPr>
          <p:nvPr>
            <p:ph sz="quarter" idx="4294967295"/>
          </p:nvPr>
        </p:nvSpPr>
        <p:spPr>
          <a:xfrm>
            <a:off x="152400" y="5029200"/>
            <a:ext cx="7315200" cy="381000"/>
          </a:xfrm>
        </p:spPr>
        <p:txBody>
          <a:bodyPr>
            <a:normAutofit fontScale="55000" lnSpcReduction="20000"/>
          </a:bodyPr>
          <a:lstStyle/>
          <a:p>
            <a:r>
              <a:rPr lang="en-US" dirty="0" smtClean="0">
                <a:hlinkClick r:id="rId2"/>
              </a:rPr>
              <a:t>https://github.com/Netflix/atlas/wiki/Overview#ecosystem</a:t>
            </a:r>
            <a:endParaRPr lang="en-US" dirty="0" smtClean="0"/>
          </a:p>
          <a:p>
            <a:r>
              <a:rPr lang="en-US" dirty="0" smtClean="0">
                <a:hlinkClick r:id="rId3"/>
              </a:rPr>
              <a:t>http://techblog.netflix.com/2015/07/tracking-down-villains-outlier.html</a:t>
            </a:r>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https://github.com/Netflix/atlas/wiki/Overview#ecosystem</a:t>
            </a:r>
            <a:endParaRPr lang="en-US" dirty="0" smtClean="0"/>
          </a:p>
          <a:p>
            <a:r>
              <a:rPr lang="en-US" smtClean="0">
                <a:hlinkClick r:id="rId3"/>
              </a:rPr>
              <a:t>http://techblog.netflix.com/2015/07/tracking-down-villains-outlier.html</a:t>
            </a:r>
            <a:endParaRPr lang="en-US"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Multivariate methods </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http://www.cs.cmu.edu/~neill/papers/eventdetection.pdf</a:t>
            </a:r>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Encoding Time Series as Images for Visual Inspection</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http://arxiv.org/pdf/1506.00327.pdf</a:t>
            </a:r>
            <a:endParaRPr lang="en-US" dirty="0"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Differentially Private Anomaly Detection</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http://www.mathcs.emory.edu/aims/pub/fan13padm.pdf</a:t>
            </a:r>
            <a:endParaRPr lang="en-US"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Differentially Private Anomaly Detection</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http://exascale.info/assets/pdf/Rettig_BigData-15.pdf</a:t>
            </a:r>
            <a:endParaRPr lang="en-US" dirty="0" smtClean="0"/>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066800" y="1066800"/>
            <a:ext cx="4319588" cy="3129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Streaming Anomaly Detection Using Randomized Matrix Sketching</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http://www.cse.psu.edu/~kasivisw/randsketch.pdf</a:t>
            </a:r>
            <a:endParaRPr lang="en-US" dirty="0" smtClean="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Taxonomy</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https://www.aaai.org/ocs/index.php/WS/AAAIW15/paper/viewFile/10179/10251</a:t>
            </a:r>
            <a:endParaRPr lang="en-US" sz="800" dirty="0" smtClean="0"/>
          </a:p>
          <a:p>
            <a:endParaRPr lang="en-US" sz="800" dirty="0" smtClean="0"/>
          </a:p>
          <a:p>
            <a:endParaRPr lang="en-US" sz="800" dirty="0" smtClean="0"/>
          </a:p>
          <a:p>
            <a:endParaRPr lang="en-US" sz="800" dirty="0" smtClean="0"/>
          </a:p>
          <a:p>
            <a:endParaRPr lang="en-US" sz="800"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457200" y="1066800"/>
            <a:ext cx="6454143" cy="29718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One way is as follows: Use LSTMs to build a </a:t>
            </a:r>
            <a:r>
              <a:rPr lang="en-US" b="1" dirty="0" smtClean="0"/>
              <a:t>prediction model,</a:t>
            </a:r>
            <a:r>
              <a:rPr lang="en-US" dirty="0" smtClean="0"/>
              <a:t> i.e. given current value, predict next few steps in the time-series. Then, error in prediction gives an indication of anomaly [1]. For example, if prediction error is high, then it indicates anomaly.</a:t>
            </a:r>
            <a:br>
              <a:rPr lang="en-US" dirty="0" smtClean="0"/>
            </a:br>
            <a:r>
              <a:rPr lang="en-US" dirty="0" smtClean="0"/>
              <a:t>Note: This assumes that the normal time-series is predictable to some extent.</a:t>
            </a:r>
            <a:endParaRPr lang="en-US" dirty="0"/>
          </a:p>
        </p:txBody>
      </p:sp>
      <p:sp>
        <p:nvSpPr>
          <p:cNvPr id="3" name="Title 2"/>
          <p:cNvSpPr>
            <a:spLocks noGrp="1"/>
          </p:cNvSpPr>
          <p:nvPr>
            <p:ph type="title"/>
          </p:nvPr>
        </p:nvSpPr>
        <p:spPr/>
        <p:txBody>
          <a:bodyPr/>
          <a:lstStyle/>
          <a:p>
            <a:r>
              <a:rPr lang="en-US" altLang="zh-CN" dirty="0" smtClean="0"/>
              <a:t>LSTM - RNN</a:t>
            </a:r>
            <a:endParaRPr lang="en-US" dirty="0"/>
          </a:p>
        </p:txBody>
      </p:sp>
      <p:sp>
        <p:nvSpPr>
          <p:cNvPr id="4" name="Content Placeholder 3"/>
          <p:cNvSpPr>
            <a:spLocks noGrp="1"/>
          </p:cNvSpPr>
          <p:nvPr>
            <p:ph sz="quarter" idx="10"/>
          </p:nvPr>
        </p:nvSpPr>
        <p:spPr/>
        <p:txBody>
          <a:bodyPr>
            <a:normAutofit fontScale="92500" lnSpcReduction="20000"/>
          </a:bodyPr>
          <a:lstStyle/>
          <a:p>
            <a:r>
              <a:rPr lang="en-US" dirty="0" smtClean="0">
                <a:hlinkClick r:id="rId2"/>
              </a:rPr>
              <a:t>https://www.elen.ucl.ac.be/Proceedings/esann/esannpdf/es2015-56.pdf</a:t>
            </a:r>
            <a:endParaRPr lang="en-US" dirty="0" smtClean="0"/>
          </a:p>
          <a:p>
            <a:r>
              <a:rPr lang="en-US" dirty="0" smtClean="0">
                <a:hlinkClick r:id="rId3"/>
              </a:rPr>
              <a:t>http://sacj.cs.uct.ac.za/index.php/sacj/article/viewFile/248/150</a:t>
            </a:r>
            <a:endParaRPr lang="en-US" dirty="0" smtClean="0"/>
          </a:p>
          <a:p>
            <a:r>
              <a:rPr lang="en-US" dirty="0" smtClean="0">
                <a:hlinkClick r:id="rId4"/>
              </a:rPr>
              <a:t>http://msdresearch.blogspot.com/2015/09/recurrent-neural-networks-can-detect.html</a:t>
            </a:r>
            <a:endParaRPr lang="en-US"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Network anomaly detection with the restricted Boltzmann machine </a:t>
            </a:r>
          </a:p>
          <a:p>
            <a:r>
              <a:rPr lang="en-US" dirty="0" smtClean="0"/>
              <a:t>Anomaly Detection using Fuzzy Q-learning </a:t>
            </a:r>
          </a:p>
          <a:p>
            <a:r>
              <a:rPr lang="en-US" dirty="0" smtClean="0"/>
              <a:t>RNN</a:t>
            </a:r>
          </a:p>
          <a:p>
            <a:r>
              <a:rPr lang="en-US" dirty="0" smtClean="0">
                <a:hlinkClick r:id="rId2"/>
              </a:rPr>
              <a:t>https://github.com/h2oai/h2o-training-book/blob/master/hands-on_training/anomaly_detection.md</a:t>
            </a:r>
            <a:endParaRPr lang="en-US" dirty="0" smtClean="0"/>
          </a:p>
          <a:p>
            <a:r>
              <a:rPr lang="en-US" dirty="0" smtClean="0"/>
              <a:t>Adaptive Anomalies Detection with Deep Network  : </a:t>
            </a:r>
            <a:r>
              <a:rPr lang="en-US" dirty="0" smtClean="0">
                <a:hlinkClick r:id="rId3" action="ppaction://hlinkfile"/>
              </a:rPr>
              <a:t>file:///C:/Users/S80035896/Downloads/cognitive_2015_9_30_40159.pdf</a:t>
            </a:r>
            <a:endParaRPr lang="en-US" dirty="0" smtClean="0"/>
          </a:p>
          <a:p>
            <a:endParaRPr lang="en-US" dirty="0"/>
          </a:p>
        </p:txBody>
      </p:sp>
      <p:sp>
        <p:nvSpPr>
          <p:cNvPr id="3" name="Title 2"/>
          <p:cNvSpPr>
            <a:spLocks noGrp="1"/>
          </p:cNvSpPr>
          <p:nvPr>
            <p:ph type="title"/>
          </p:nvPr>
        </p:nvSpPr>
        <p:spPr/>
        <p:txBody>
          <a:bodyPr/>
          <a:lstStyle/>
          <a:p>
            <a:r>
              <a:rPr lang="en-US" dirty="0" smtClean="0"/>
              <a:t>RBM</a:t>
            </a:r>
            <a:endParaRPr lang="en-US" dirty="0"/>
          </a:p>
        </p:txBody>
      </p:sp>
      <p:sp>
        <p:nvSpPr>
          <p:cNvPr id="4" name="Content Placeholder 3"/>
          <p:cNvSpPr>
            <a:spLocks noGrp="1"/>
          </p:cNvSpPr>
          <p:nvPr>
            <p:ph sz="quarter" idx="10"/>
          </p:nvPr>
        </p:nvSpPr>
        <p:spPr/>
        <p:txBody>
          <a:bodyPr/>
          <a:lstStyle/>
          <a:p>
            <a:r>
              <a:rPr lang="en-US" dirty="0" smtClean="0">
                <a:hlinkClick r:id="rId4"/>
              </a:rPr>
              <a:t>https://pdfs.semanticscholar.org/443b/6e8fdb315d577b4f09f560b5a792d9745ad3.pdf</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FFT</a:t>
            </a:r>
            <a:endParaRPr lang="en-US" dirty="0"/>
          </a:p>
        </p:txBody>
      </p:sp>
      <p:sp>
        <p:nvSpPr>
          <p:cNvPr id="4" name="Content Placeholder 3"/>
          <p:cNvSpPr>
            <a:spLocks noGrp="1"/>
          </p:cNvSpPr>
          <p:nvPr>
            <p:ph sz="quarter" idx="10"/>
          </p:nvPr>
        </p:nvSpPr>
        <p:spPr/>
        <p:txBody>
          <a:bodyPr/>
          <a:lstStyle/>
          <a:p>
            <a:r>
              <a:rPr lang="en-US" dirty="0" smtClean="0">
                <a:hlinkClick r:id="rId2"/>
              </a:rPr>
              <a:t>http://nerds.airbnb.com/anomaly-detection/</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33400" y="1066800"/>
            <a:ext cx="3171825" cy="3003691"/>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81000" y="990599"/>
            <a:ext cx="6172200" cy="37664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81000" y="990600"/>
            <a:ext cx="5751872" cy="1676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04800" y="2895600"/>
            <a:ext cx="6629400" cy="23757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304800" y="990600"/>
            <a:ext cx="6739094"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648075" y="2647950"/>
            <a:ext cx="19050" cy="190500"/>
          </a:xfrm>
          <a:prstGeom prst="rect">
            <a:avLst/>
          </a:prstGeom>
          <a:noFill/>
          <a:ln w="9525">
            <a:noFill/>
            <a:miter lim="800000"/>
            <a:headEnd/>
            <a:tailEnd/>
          </a:ln>
        </p:spPr>
      </p:pic>
      <p:pic>
        <p:nvPicPr>
          <p:cNvPr id="3075" name="Picture 3"/>
          <p:cNvPicPr>
            <a:picLocks noChangeAspect="1" noChangeArrowheads="1"/>
          </p:cNvPicPr>
          <p:nvPr/>
        </p:nvPicPr>
        <p:blipFill>
          <a:blip r:embed="rId2" cstate="print"/>
          <a:srcRect/>
          <a:stretch>
            <a:fillRect/>
          </a:stretch>
        </p:blipFill>
        <p:spPr bwMode="auto">
          <a:xfrm>
            <a:off x="3648075" y="2647950"/>
            <a:ext cx="19050" cy="190500"/>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304800" y="990599"/>
            <a:ext cx="6248400" cy="3827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457200" y="990600"/>
            <a:ext cx="5562600" cy="33069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81000" y="914400"/>
            <a:ext cx="6266581"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304800" y="990600"/>
            <a:ext cx="6739094"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http://www.cs.cmu.edu/~neill/papers/eventdetection.pdf</a:t>
            </a:r>
            <a:endParaRPr lang="en-US" dirty="0" smtClean="0"/>
          </a:p>
          <a:p>
            <a:endParaRPr lang="en-US" dirty="0"/>
          </a:p>
        </p:txBody>
      </p:sp>
      <p:pic>
        <p:nvPicPr>
          <p:cNvPr id="1029" name="Picture 5"/>
          <p:cNvPicPr>
            <a:picLocks noChangeAspect="1" noChangeArrowheads="1"/>
          </p:cNvPicPr>
          <p:nvPr/>
        </p:nvPicPr>
        <p:blipFill>
          <a:blip r:embed="rId3" cstate="print"/>
          <a:srcRect/>
          <a:stretch>
            <a:fillRect/>
          </a:stretch>
        </p:blipFill>
        <p:spPr bwMode="auto">
          <a:xfrm>
            <a:off x="228600" y="2971800"/>
            <a:ext cx="2271622" cy="1371600"/>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2667000" y="2895600"/>
            <a:ext cx="1981200" cy="1576281"/>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4800600" y="3048000"/>
            <a:ext cx="2336437" cy="1371600"/>
          </a:xfrm>
          <a:prstGeom prst="rect">
            <a:avLst/>
          </a:prstGeom>
          <a:noFill/>
          <a:ln w="9525">
            <a:noFill/>
            <a:miter lim="800000"/>
            <a:headEnd/>
            <a:tailEnd/>
          </a:ln>
        </p:spPr>
      </p:pic>
      <p:pic>
        <p:nvPicPr>
          <p:cNvPr id="1032" name="Picture 8"/>
          <p:cNvPicPr>
            <a:picLocks noChangeAspect="1" noChangeArrowheads="1"/>
          </p:cNvPicPr>
          <p:nvPr/>
        </p:nvPicPr>
        <p:blipFill>
          <a:blip r:embed="rId6" cstate="print"/>
          <a:srcRect/>
          <a:stretch>
            <a:fillRect/>
          </a:stretch>
        </p:blipFill>
        <p:spPr bwMode="auto">
          <a:xfrm>
            <a:off x="533399" y="1066800"/>
            <a:ext cx="2113935" cy="1524000"/>
          </a:xfrm>
          <a:prstGeom prst="rect">
            <a:avLst/>
          </a:prstGeom>
          <a:noFill/>
          <a:ln w="9525">
            <a:noFill/>
            <a:miter lim="800000"/>
            <a:headEnd/>
            <a:tailEnd/>
          </a:ln>
        </p:spPr>
      </p:pic>
      <p:pic>
        <p:nvPicPr>
          <p:cNvPr id="1033" name="Picture 9"/>
          <p:cNvPicPr>
            <a:picLocks noChangeAspect="1" noChangeArrowheads="1"/>
          </p:cNvPicPr>
          <p:nvPr/>
        </p:nvPicPr>
        <p:blipFill>
          <a:blip r:embed="rId7" cstate="print"/>
          <a:srcRect/>
          <a:stretch>
            <a:fillRect/>
          </a:stretch>
        </p:blipFill>
        <p:spPr bwMode="auto">
          <a:xfrm>
            <a:off x="2743200" y="990600"/>
            <a:ext cx="2465081"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381000" y="990600"/>
            <a:ext cx="633955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304800" y="990600"/>
            <a:ext cx="5928509"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381000" y="1066800"/>
            <a:ext cx="6200775" cy="3654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533399" y="1066800"/>
            <a:ext cx="6159013"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457199" y="1143000"/>
            <a:ext cx="6074907"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2290" name="Picture 2"/>
          <p:cNvPicPr>
            <a:picLocks noChangeAspect="1" noChangeArrowheads="1"/>
          </p:cNvPicPr>
          <p:nvPr/>
        </p:nvPicPr>
        <p:blipFill>
          <a:blip r:embed="rId2" cstate="print"/>
          <a:srcRect/>
          <a:stretch>
            <a:fillRect/>
          </a:stretch>
        </p:blipFill>
        <p:spPr bwMode="auto">
          <a:xfrm>
            <a:off x="381000" y="990600"/>
            <a:ext cx="6302755"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3314" name="Picture 2"/>
          <p:cNvPicPr>
            <a:picLocks noChangeAspect="1" noChangeArrowheads="1"/>
          </p:cNvPicPr>
          <p:nvPr/>
        </p:nvPicPr>
        <p:blipFill>
          <a:blip r:embed="rId2" cstate="print"/>
          <a:srcRect/>
          <a:stretch>
            <a:fillRect/>
          </a:stretch>
        </p:blipFill>
        <p:spPr bwMode="auto">
          <a:xfrm>
            <a:off x="381000" y="990600"/>
            <a:ext cx="5921326"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457200" y="990600"/>
            <a:ext cx="6362700" cy="346937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6386" name="Picture 2"/>
          <p:cNvPicPr>
            <a:picLocks noChangeAspect="1" noChangeArrowheads="1"/>
          </p:cNvPicPr>
          <p:nvPr/>
        </p:nvPicPr>
        <p:blipFill>
          <a:blip r:embed="rId2" cstate="print"/>
          <a:srcRect/>
          <a:stretch>
            <a:fillRect/>
          </a:stretch>
        </p:blipFill>
        <p:spPr bwMode="auto">
          <a:xfrm>
            <a:off x="381000" y="914400"/>
            <a:ext cx="6436928" cy="38100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9458" name="Picture 2"/>
          <p:cNvPicPr>
            <a:picLocks noChangeAspect="1" noChangeArrowheads="1"/>
          </p:cNvPicPr>
          <p:nvPr/>
        </p:nvPicPr>
        <p:blipFill>
          <a:blip r:embed="rId2" cstate="print"/>
          <a:srcRect/>
          <a:stretch>
            <a:fillRect/>
          </a:stretch>
        </p:blipFill>
        <p:spPr bwMode="auto">
          <a:xfrm>
            <a:off x="304800" y="990600"/>
            <a:ext cx="6325458" cy="3810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dirty="0" smtClean="0">
                <a:hlinkClick r:id="rId2"/>
              </a:rPr>
              <a:t>http://www.cs.cmu.edu/~neill/papers/eventdetection.pdf</a:t>
            </a:r>
            <a:endParaRPr lang="en-US" dirty="0" smtClean="0"/>
          </a:p>
          <a:p>
            <a:endParaRPr lang="en-US" dirty="0"/>
          </a:p>
        </p:txBody>
      </p:sp>
      <p:pic>
        <p:nvPicPr>
          <p:cNvPr id="1029" name="Picture 5"/>
          <p:cNvPicPr>
            <a:picLocks noChangeAspect="1" noChangeArrowheads="1"/>
          </p:cNvPicPr>
          <p:nvPr/>
        </p:nvPicPr>
        <p:blipFill>
          <a:blip r:embed="rId3" cstate="print"/>
          <a:srcRect/>
          <a:stretch>
            <a:fillRect/>
          </a:stretch>
        </p:blipFill>
        <p:spPr bwMode="auto">
          <a:xfrm>
            <a:off x="228600" y="2971800"/>
            <a:ext cx="2271622" cy="1371600"/>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2667000" y="2895600"/>
            <a:ext cx="1981200" cy="1576281"/>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4800600" y="3048000"/>
            <a:ext cx="2336437" cy="1371600"/>
          </a:xfrm>
          <a:prstGeom prst="rect">
            <a:avLst/>
          </a:prstGeom>
          <a:noFill/>
          <a:ln w="9525">
            <a:noFill/>
            <a:miter lim="800000"/>
            <a:headEnd/>
            <a:tailEnd/>
          </a:ln>
        </p:spPr>
      </p:pic>
      <p:pic>
        <p:nvPicPr>
          <p:cNvPr id="1032" name="Picture 8"/>
          <p:cNvPicPr>
            <a:picLocks noChangeAspect="1" noChangeArrowheads="1"/>
          </p:cNvPicPr>
          <p:nvPr/>
        </p:nvPicPr>
        <p:blipFill>
          <a:blip r:embed="rId6" cstate="print"/>
          <a:srcRect/>
          <a:stretch>
            <a:fillRect/>
          </a:stretch>
        </p:blipFill>
        <p:spPr bwMode="auto">
          <a:xfrm>
            <a:off x="533399" y="1066800"/>
            <a:ext cx="2113935" cy="1524000"/>
          </a:xfrm>
          <a:prstGeom prst="rect">
            <a:avLst/>
          </a:prstGeom>
          <a:noFill/>
          <a:ln w="9525">
            <a:noFill/>
            <a:miter lim="800000"/>
            <a:headEnd/>
            <a:tailEnd/>
          </a:ln>
        </p:spPr>
      </p:pic>
      <p:pic>
        <p:nvPicPr>
          <p:cNvPr id="1033" name="Picture 9"/>
          <p:cNvPicPr>
            <a:picLocks noChangeAspect="1" noChangeArrowheads="1"/>
          </p:cNvPicPr>
          <p:nvPr/>
        </p:nvPicPr>
        <p:blipFill>
          <a:blip r:embed="rId7" cstate="print"/>
          <a:srcRect/>
          <a:stretch>
            <a:fillRect/>
          </a:stretch>
        </p:blipFill>
        <p:spPr bwMode="auto">
          <a:xfrm>
            <a:off x="2743200" y="990600"/>
            <a:ext cx="2465081"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381000" y="990600"/>
            <a:ext cx="6145968" cy="36576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2016-GTC</a:t>
            </a:r>
            <a:endParaRPr lang="en-US" dirty="0"/>
          </a:p>
        </p:txBody>
      </p:sp>
      <p:sp>
        <p:nvSpPr>
          <p:cNvPr id="4" name="Content Placeholder 3"/>
          <p:cNvSpPr>
            <a:spLocks noGrp="1"/>
          </p:cNvSpPr>
          <p:nvPr>
            <p:ph sz="quarter" idx="10"/>
          </p:nvPr>
        </p:nvSpPr>
        <p:spPr/>
        <p:txBody>
          <a:bodyPr/>
          <a:lstStyle/>
          <a:p>
            <a:endParaRPr lang="en-US"/>
          </a:p>
        </p:txBody>
      </p:sp>
      <p:pic>
        <p:nvPicPr>
          <p:cNvPr id="20483" name="Picture 3"/>
          <p:cNvPicPr>
            <a:picLocks noChangeAspect="1" noChangeArrowheads="1"/>
          </p:cNvPicPr>
          <p:nvPr/>
        </p:nvPicPr>
        <p:blipFill>
          <a:blip r:embed="rId2" cstate="print"/>
          <a:srcRect/>
          <a:stretch>
            <a:fillRect/>
          </a:stretch>
        </p:blipFill>
        <p:spPr bwMode="auto">
          <a:xfrm>
            <a:off x="381000" y="1066800"/>
            <a:ext cx="6172200" cy="39678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381000" y="990600"/>
            <a:ext cx="650679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8434" name="Picture 2"/>
          <p:cNvPicPr>
            <a:picLocks noChangeAspect="1" noChangeArrowheads="1"/>
          </p:cNvPicPr>
          <p:nvPr/>
        </p:nvPicPr>
        <p:blipFill>
          <a:blip r:embed="rId2" cstate="print"/>
          <a:srcRect/>
          <a:stretch>
            <a:fillRect/>
          </a:stretch>
        </p:blipFill>
        <p:spPr bwMode="auto">
          <a:xfrm>
            <a:off x="381000" y="990600"/>
            <a:ext cx="6096000" cy="388342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b="1" dirty="0" smtClean="0"/>
              <a:t>1.</a:t>
            </a:r>
            <a:r>
              <a:rPr lang="zh-CN" altLang="en-US" b="1" dirty="0" smtClean="0"/>
              <a:t>随机森林原理介绍  </a:t>
            </a:r>
            <a:r>
              <a:rPr lang="zh-CN" altLang="en-US" dirty="0" smtClean="0"/>
              <a:t>随机森林，指的是利用多棵树对样本进行训练并预测的一种分类器。简单来说，随机森林就是由多棵</a:t>
            </a:r>
            <a:r>
              <a:rPr lang="en-US" altLang="zh-CN" b="1" dirty="0" smtClean="0">
                <a:solidFill>
                  <a:srgbClr val="FF0000"/>
                </a:solidFill>
              </a:rPr>
              <a:t>CART</a:t>
            </a:r>
            <a:r>
              <a:rPr lang="zh-CN" altLang="en-US" b="1" dirty="0" smtClean="0">
                <a:solidFill>
                  <a:srgbClr val="FF0000"/>
                </a:solidFill>
              </a:rPr>
              <a:t>（</a:t>
            </a:r>
            <a:r>
              <a:rPr lang="en-US" altLang="zh-CN" b="1" dirty="0" smtClean="0">
                <a:solidFill>
                  <a:srgbClr val="FF0000"/>
                </a:solidFill>
              </a:rPr>
              <a:t>Classification And Regression Tree</a:t>
            </a:r>
            <a:r>
              <a:rPr lang="zh-CN" altLang="en-US" b="1" dirty="0" smtClean="0">
                <a:solidFill>
                  <a:srgbClr val="FF0000"/>
                </a:solidFill>
              </a:rPr>
              <a:t>）构成的</a:t>
            </a:r>
            <a:r>
              <a:rPr lang="zh-CN" altLang="en-US" dirty="0" smtClean="0"/>
              <a:t>。对于每棵树，它们使用的训练集是从总的训练集中有放回采样出来的，这意味着，总的训练集中的有些样本可能多次出现在一棵树的训练集中，也可能从未出现在一棵树的训练集中</a:t>
            </a:r>
          </a:p>
          <a:p>
            <a:pPr lvl="1"/>
            <a:r>
              <a:rPr lang="zh-CN" altLang="en-US" b="1" dirty="0" smtClean="0"/>
              <a:t>对于分类问题（将某个样本划分到某一类），也就是离散变量问题，</a:t>
            </a:r>
            <a:r>
              <a:rPr lang="en-US" altLang="zh-CN" b="1" dirty="0" smtClean="0"/>
              <a:t>CART</a:t>
            </a:r>
            <a:r>
              <a:rPr lang="zh-CN" altLang="en-US" b="1" dirty="0" smtClean="0"/>
              <a:t>使用</a:t>
            </a:r>
            <a:r>
              <a:rPr lang="en-US" altLang="zh-CN" b="1" dirty="0" err="1" smtClean="0"/>
              <a:t>Gini</a:t>
            </a:r>
            <a:r>
              <a:rPr lang="zh-CN" altLang="en-US" b="1" dirty="0" smtClean="0"/>
              <a:t>值作为评判标准。定义为</a:t>
            </a:r>
            <a:r>
              <a:rPr lang="en-US" altLang="zh-CN" b="1" dirty="0" err="1" smtClean="0"/>
              <a:t>Gini</a:t>
            </a:r>
            <a:r>
              <a:rPr lang="en-US" altLang="zh-CN" b="1" dirty="0" smtClean="0"/>
              <a:t>=1-∑(P(</a:t>
            </a:r>
            <a:r>
              <a:rPr lang="en-US" altLang="zh-CN" b="1" dirty="0" err="1" smtClean="0"/>
              <a:t>i</a:t>
            </a:r>
            <a:r>
              <a:rPr lang="en-US" altLang="zh-CN" b="1" dirty="0" smtClean="0"/>
              <a:t>)*P(</a:t>
            </a:r>
            <a:r>
              <a:rPr lang="en-US" altLang="zh-CN" b="1" dirty="0" err="1" smtClean="0"/>
              <a:t>i</a:t>
            </a:r>
            <a:r>
              <a:rPr lang="en-US" altLang="zh-CN" b="1" dirty="0" smtClean="0"/>
              <a:t>)),P(</a:t>
            </a:r>
            <a:r>
              <a:rPr lang="en-US" altLang="zh-CN" b="1" dirty="0" err="1" smtClean="0"/>
              <a:t>i</a:t>
            </a:r>
            <a:r>
              <a:rPr lang="en-US" altLang="zh-CN" b="1" dirty="0" smtClean="0"/>
              <a:t>)</a:t>
            </a:r>
            <a:r>
              <a:rPr lang="zh-CN" altLang="en-US" b="1" dirty="0" smtClean="0"/>
              <a:t>为当前节点上数据集中第</a:t>
            </a:r>
            <a:r>
              <a:rPr lang="en-US" altLang="zh-CN" b="1" dirty="0" err="1" smtClean="0"/>
              <a:t>i</a:t>
            </a:r>
            <a:r>
              <a:rPr lang="zh-CN" altLang="en-US" b="1" dirty="0" smtClean="0"/>
              <a:t>类样本的比例。例如：分为</a:t>
            </a:r>
            <a:r>
              <a:rPr lang="en-US" altLang="zh-CN" b="1" dirty="0" smtClean="0"/>
              <a:t>2</a:t>
            </a:r>
            <a:r>
              <a:rPr lang="zh-CN" altLang="en-US" b="1" dirty="0" smtClean="0"/>
              <a:t>类，当前节点上有</a:t>
            </a:r>
            <a:r>
              <a:rPr lang="en-US" altLang="zh-CN" b="1" dirty="0" smtClean="0"/>
              <a:t>100</a:t>
            </a:r>
            <a:r>
              <a:rPr lang="zh-CN" altLang="en-US" b="1" dirty="0" smtClean="0"/>
              <a:t>个样本，属于第一类的样本有</a:t>
            </a:r>
            <a:r>
              <a:rPr lang="en-US" altLang="zh-CN" b="1" dirty="0" smtClean="0"/>
              <a:t>70</a:t>
            </a:r>
            <a:r>
              <a:rPr lang="zh-CN" altLang="en-US" b="1" dirty="0" smtClean="0"/>
              <a:t>个，属于第二类的样本有</a:t>
            </a:r>
            <a:r>
              <a:rPr lang="en-US" altLang="zh-CN" b="1" dirty="0" smtClean="0"/>
              <a:t>30</a:t>
            </a:r>
            <a:r>
              <a:rPr lang="zh-CN" altLang="en-US" b="1" dirty="0" smtClean="0"/>
              <a:t>个，则</a:t>
            </a:r>
            <a:r>
              <a:rPr lang="en-US" altLang="zh-CN" b="1" dirty="0" err="1" smtClean="0"/>
              <a:t>Gini</a:t>
            </a:r>
            <a:r>
              <a:rPr lang="en-US" altLang="zh-CN" b="1" dirty="0" smtClean="0"/>
              <a:t>=1-0.7×07-0.3×03=0.42</a:t>
            </a:r>
            <a:r>
              <a:rPr lang="zh-CN" altLang="en-US" b="1" dirty="0" smtClean="0"/>
              <a:t>，可以看出，类别分布越平均，</a:t>
            </a:r>
            <a:r>
              <a:rPr lang="en-US" altLang="zh-CN" b="1" dirty="0" err="1" smtClean="0"/>
              <a:t>Gini</a:t>
            </a:r>
            <a:r>
              <a:rPr lang="zh-CN" altLang="en-US" b="1" dirty="0" smtClean="0"/>
              <a:t>值越大，类分布越不均匀，</a:t>
            </a:r>
            <a:r>
              <a:rPr lang="en-US" altLang="zh-CN" b="1" dirty="0" err="1" smtClean="0"/>
              <a:t>Gini</a:t>
            </a:r>
            <a:r>
              <a:rPr lang="zh-CN" altLang="en-US" b="1" dirty="0" smtClean="0"/>
              <a:t>值越小。在寻找最佳的分类特征和阈值时，评判标准为：</a:t>
            </a:r>
            <a:r>
              <a:rPr lang="en-US" altLang="zh-CN" b="1" dirty="0" err="1" smtClean="0"/>
              <a:t>argmax</a:t>
            </a:r>
            <a:r>
              <a:rPr lang="zh-CN" altLang="en-US" b="1" dirty="0" smtClean="0"/>
              <a:t>（</a:t>
            </a:r>
            <a:r>
              <a:rPr lang="en-US" altLang="zh-CN" b="1" dirty="0" err="1" smtClean="0"/>
              <a:t>Gini-GiniLeft-GiniRight</a:t>
            </a:r>
            <a:r>
              <a:rPr lang="zh-CN" altLang="en-US" b="1" dirty="0" smtClean="0"/>
              <a:t>），即寻找最佳的特征</a:t>
            </a:r>
            <a:r>
              <a:rPr lang="en-US" altLang="zh-CN" b="1" dirty="0" smtClean="0"/>
              <a:t>f</a:t>
            </a:r>
            <a:r>
              <a:rPr lang="zh-CN" altLang="en-US" b="1" dirty="0" smtClean="0"/>
              <a:t>和阈值</a:t>
            </a:r>
            <a:r>
              <a:rPr lang="en-US" altLang="zh-CN" b="1" dirty="0" err="1" smtClean="0"/>
              <a:t>th</a:t>
            </a:r>
            <a:r>
              <a:rPr lang="zh-CN" altLang="en-US" b="1" dirty="0" smtClean="0"/>
              <a:t>，使得当前节点的</a:t>
            </a:r>
            <a:r>
              <a:rPr lang="en-US" altLang="zh-CN" b="1" dirty="0" err="1" smtClean="0"/>
              <a:t>Gini</a:t>
            </a:r>
            <a:r>
              <a:rPr lang="zh-CN" altLang="en-US" b="1" dirty="0" smtClean="0"/>
              <a:t>值减去左子节点的</a:t>
            </a:r>
            <a:r>
              <a:rPr lang="en-US" altLang="zh-CN" b="1" dirty="0" err="1" smtClean="0"/>
              <a:t>Gini</a:t>
            </a:r>
            <a:r>
              <a:rPr lang="zh-CN" altLang="en-US" b="1" dirty="0" smtClean="0"/>
              <a:t>和右子节点的</a:t>
            </a:r>
            <a:r>
              <a:rPr lang="en-US" altLang="zh-CN" b="1" dirty="0" err="1" smtClean="0"/>
              <a:t>Gini</a:t>
            </a:r>
            <a:r>
              <a:rPr lang="zh-CN" altLang="en-US" b="1" dirty="0" smtClean="0"/>
              <a:t>值最大。</a:t>
            </a:r>
            <a:endParaRPr lang="zh-CN" altLang="en-US" dirty="0" smtClean="0"/>
          </a:p>
          <a:p>
            <a:pPr lvl="1"/>
            <a:r>
              <a:rPr lang="zh-CN" altLang="en-US" b="1" dirty="0" smtClean="0"/>
              <a:t>对于回归问题，相对更加简单，直接使用</a:t>
            </a:r>
            <a:r>
              <a:rPr lang="en-US" altLang="zh-CN" b="1" dirty="0" err="1" smtClean="0"/>
              <a:t>argmax</a:t>
            </a:r>
            <a:r>
              <a:rPr lang="en-US" altLang="zh-CN" b="1" dirty="0" smtClean="0"/>
              <a:t>(</a:t>
            </a:r>
            <a:r>
              <a:rPr lang="en-US" altLang="zh-CN" b="1" dirty="0" err="1" smtClean="0"/>
              <a:t>Var-VarLeft-VarRight</a:t>
            </a:r>
            <a:r>
              <a:rPr lang="en-US" altLang="zh-CN" b="1" dirty="0" smtClean="0"/>
              <a:t>)</a:t>
            </a:r>
            <a:r>
              <a:rPr lang="zh-CN" altLang="en-US" b="1" dirty="0" smtClean="0"/>
              <a:t>作为评判标准，即当前节点训练集的方差</a:t>
            </a:r>
            <a:r>
              <a:rPr lang="en-US" altLang="zh-CN" b="1" dirty="0" err="1" smtClean="0"/>
              <a:t>Var</a:t>
            </a:r>
            <a:r>
              <a:rPr lang="zh-CN" altLang="en-US" b="1" dirty="0" smtClean="0"/>
              <a:t>减去减去左子节点的方差</a:t>
            </a:r>
            <a:r>
              <a:rPr lang="en-US" altLang="zh-CN" b="1" dirty="0" err="1" smtClean="0"/>
              <a:t>VarLeft</a:t>
            </a:r>
            <a:r>
              <a:rPr lang="zh-CN" altLang="en-US" b="1" dirty="0" smtClean="0"/>
              <a:t>和右子节点的方差</a:t>
            </a:r>
            <a:r>
              <a:rPr lang="en-US" altLang="zh-CN" b="1" dirty="0" err="1" smtClean="0"/>
              <a:t>VarRight</a:t>
            </a:r>
            <a:r>
              <a:rPr lang="zh-CN" altLang="en-US" b="1" dirty="0" smtClean="0"/>
              <a:t>值最大。</a:t>
            </a:r>
            <a:endParaRPr lang="zh-CN" altLang="en-US" dirty="0" smtClean="0"/>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2290" name="Picture 2"/>
          <p:cNvPicPr>
            <a:picLocks noChangeAspect="1" noChangeArrowheads="1"/>
          </p:cNvPicPr>
          <p:nvPr/>
        </p:nvPicPr>
        <p:blipFill>
          <a:blip r:embed="rId2" cstate="print"/>
          <a:srcRect/>
          <a:stretch>
            <a:fillRect/>
          </a:stretch>
        </p:blipFill>
        <p:spPr bwMode="auto">
          <a:xfrm>
            <a:off x="0" y="0"/>
            <a:ext cx="4114800" cy="315742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3124200" y="2895600"/>
            <a:ext cx="4343400" cy="277464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2291" name="Picture 3"/>
          <p:cNvPicPr>
            <a:picLocks noChangeAspect="1" noChangeArrowheads="1"/>
          </p:cNvPicPr>
          <p:nvPr/>
        </p:nvPicPr>
        <p:blipFill>
          <a:blip r:embed="rId2" cstate="print"/>
          <a:srcRect/>
          <a:stretch>
            <a:fillRect/>
          </a:stretch>
        </p:blipFill>
        <p:spPr bwMode="auto">
          <a:xfrm>
            <a:off x="0" y="0"/>
            <a:ext cx="4343400" cy="2774640"/>
          </a:xfrm>
          <a:prstGeom prst="rect">
            <a:avLst/>
          </a:prstGeom>
          <a:noFill/>
          <a:ln w="9525">
            <a:noFill/>
            <a:miter lim="800000"/>
            <a:headEnd/>
            <a:tailEnd/>
          </a:ln>
        </p:spPr>
      </p:pic>
      <p:pic>
        <p:nvPicPr>
          <p:cNvPr id="13314" name="Picture 2"/>
          <p:cNvPicPr>
            <a:picLocks noChangeAspect="1" noChangeArrowheads="1"/>
          </p:cNvPicPr>
          <p:nvPr/>
        </p:nvPicPr>
        <p:blipFill>
          <a:blip r:embed="rId3" cstate="print"/>
          <a:srcRect/>
          <a:stretch>
            <a:fillRect/>
          </a:stretch>
        </p:blipFill>
        <p:spPr bwMode="auto">
          <a:xfrm>
            <a:off x="2133600" y="2743200"/>
            <a:ext cx="4362450" cy="174791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0" y="0"/>
            <a:ext cx="5638800" cy="3294852"/>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371600" y="2819400"/>
            <a:ext cx="5562600" cy="2432050"/>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876800" y="838200"/>
            <a:ext cx="2362200" cy="198424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0" y="0"/>
            <a:ext cx="4710113" cy="2832944"/>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3505200" y="2047608"/>
            <a:ext cx="3810000" cy="2097288"/>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a:stretch>
            <a:fillRect/>
          </a:stretch>
        </p:blipFill>
        <p:spPr bwMode="auto">
          <a:xfrm>
            <a:off x="0" y="3441700"/>
            <a:ext cx="3628952" cy="20447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err="1" smtClean="0"/>
              <a:t>eg</a:t>
            </a:r>
            <a:r>
              <a:rPr lang="en-US" b="1" dirty="0" smtClean="0"/>
              <a:t>:</a:t>
            </a:r>
          </a:p>
          <a:p>
            <a:endParaRPr lang="en-US" dirty="0"/>
          </a:p>
        </p:txBody>
      </p:sp>
      <p:sp>
        <p:nvSpPr>
          <p:cNvPr id="3" name="Title 2"/>
          <p:cNvSpPr>
            <a:spLocks noGrp="1"/>
          </p:cNvSpPr>
          <p:nvPr>
            <p:ph type="title"/>
          </p:nvPr>
        </p:nvSpPr>
        <p:spPr/>
        <p:txBody>
          <a:bodyPr>
            <a:normAutofit fontScale="90000"/>
          </a:bodyPr>
          <a:lstStyle/>
          <a:p>
            <a:r>
              <a:rPr lang="en-US" dirty="0" err="1" smtClean="0"/>
              <a:t>Univariate</a:t>
            </a:r>
            <a:r>
              <a:rPr lang="en-US" dirty="0" smtClean="0"/>
              <a:t> methods – adaptive threshold</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http://users.ics.forth.gr/~vsiris/papers/2006.ComCom.dos.pdf</a:t>
            </a:r>
            <a:endParaRPr lang="en-US" sz="800" dirty="0" smtClean="0"/>
          </a:p>
          <a:p>
            <a:endParaRPr lang="en-US" sz="800" dirty="0" smtClean="0"/>
          </a:p>
          <a:p>
            <a:endParaRPr lang="en-US" sz="800" dirty="0" smtClean="0"/>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762000" y="1295400"/>
            <a:ext cx="3102874"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6388" name="Picture 4"/>
          <p:cNvPicPr>
            <a:picLocks noChangeAspect="1" noChangeArrowheads="1"/>
          </p:cNvPicPr>
          <p:nvPr/>
        </p:nvPicPr>
        <p:blipFill>
          <a:blip r:embed="rId2" cstate="print"/>
          <a:srcRect/>
          <a:stretch>
            <a:fillRect/>
          </a:stretch>
        </p:blipFill>
        <p:spPr bwMode="auto">
          <a:xfrm>
            <a:off x="0" y="0"/>
            <a:ext cx="6264275" cy="3157678"/>
          </a:xfrm>
          <a:prstGeom prst="rect">
            <a:avLst/>
          </a:prstGeom>
          <a:noFill/>
          <a:ln w="9525">
            <a:noFill/>
            <a:miter lim="800000"/>
            <a:headEnd/>
            <a:tailEnd/>
          </a:ln>
        </p:spPr>
      </p:pic>
      <p:pic>
        <p:nvPicPr>
          <p:cNvPr id="16389" name="Picture 5"/>
          <p:cNvPicPr>
            <a:picLocks noChangeAspect="1" noChangeArrowheads="1"/>
          </p:cNvPicPr>
          <p:nvPr/>
        </p:nvPicPr>
        <p:blipFill>
          <a:blip r:embed="rId3" cstate="print"/>
          <a:srcRect/>
          <a:stretch>
            <a:fillRect/>
          </a:stretch>
        </p:blipFill>
        <p:spPr bwMode="auto">
          <a:xfrm>
            <a:off x="2590800" y="3228260"/>
            <a:ext cx="4724400" cy="2154429"/>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0" y="0"/>
            <a:ext cx="4451350" cy="2299928"/>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086225" y="1676400"/>
            <a:ext cx="3228975" cy="1556035"/>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4267200" y="0"/>
            <a:ext cx="2987675" cy="1623166"/>
          </a:xfrm>
          <a:prstGeom prst="rect">
            <a:avLst/>
          </a:prstGeom>
          <a:noFill/>
          <a:ln w="9525">
            <a:noFill/>
            <a:miter lim="800000"/>
            <a:headEnd/>
            <a:tailEnd/>
          </a:ln>
        </p:spPr>
      </p:pic>
      <p:pic>
        <p:nvPicPr>
          <p:cNvPr id="17413" name="Picture 5"/>
          <p:cNvPicPr>
            <a:picLocks noChangeAspect="1" noChangeArrowheads="1"/>
          </p:cNvPicPr>
          <p:nvPr/>
        </p:nvPicPr>
        <p:blipFill>
          <a:blip r:embed="rId5" cstate="print"/>
          <a:srcRect/>
          <a:stretch>
            <a:fillRect/>
          </a:stretch>
        </p:blipFill>
        <p:spPr bwMode="auto">
          <a:xfrm>
            <a:off x="0" y="3070911"/>
            <a:ext cx="4343400" cy="241549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 y="0"/>
            <a:ext cx="4913658" cy="3429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24271" y="3200400"/>
            <a:ext cx="3090929" cy="2286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2943225" cy="2065421"/>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981200" y="1828800"/>
            <a:ext cx="5086350" cy="30416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0"/>
            <a:ext cx="4859827" cy="2438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819400" y="2388547"/>
            <a:ext cx="4495800" cy="309785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2971801" y="76199"/>
            <a:ext cx="4343400" cy="3075597"/>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955366" y="3657600"/>
            <a:ext cx="4270208" cy="1747838"/>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0" y="0"/>
            <a:ext cx="3005989" cy="22161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76200"/>
            <a:ext cx="4616450" cy="215722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343400" y="914400"/>
            <a:ext cx="2905125" cy="211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52400" y="2667000"/>
            <a:ext cx="3648075" cy="22098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04775" y="538163"/>
            <a:ext cx="7105650" cy="441007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0" y="152400"/>
            <a:ext cx="3581400" cy="1602436"/>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0" y="2908336"/>
            <a:ext cx="5362575" cy="2578064"/>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2590800" y="762000"/>
            <a:ext cx="4724400" cy="226815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t>目前在统计过程控制中最成熟的是三大控制图：休哈特控制图（</a:t>
            </a:r>
            <a:r>
              <a:rPr lang="en-US" altLang="zh-CN" b="1" dirty="0" err="1" smtClean="0"/>
              <a:t>Shewhart</a:t>
            </a:r>
            <a:r>
              <a:rPr lang="zh-CN" altLang="en-US" b="1" dirty="0" smtClean="0"/>
              <a:t>）、累积和控制图（</a:t>
            </a:r>
            <a:r>
              <a:rPr lang="en-US" altLang="zh-CN" b="1" dirty="0" smtClean="0"/>
              <a:t>CUSUM</a:t>
            </a:r>
            <a:r>
              <a:rPr lang="zh-CN" altLang="en-US" b="1" dirty="0" smtClean="0"/>
              <a:t>）以及指数加权滑动平均控制图（</a:t>
            </a:r>
            <a:r>
              <a:rPr lang="en-US" altLang="zh-CN" b="1" dirty="0" smtClean="0"/>
              <a:t>EWMA</a:t>
            </a:r>
            <a:r>
              <a:rPr lang="zh-CN" altLang="en-US" b="1" dirty="0" smtClean="0"/>
              <a:t>）</a:t>
            </a:r>
            <a:endParaRPr lang="en-US" altLang="zh-CN" b="1" dirty="0" smtClean="0"/>
          </a:p>
          <a:p>
            <a:r>
              <a:rPr lang="en-US" b="1" dirty="0" smtClean="0"/>
              <a:t>CUSUM –</a:t>
            </a:r>
            <a:r>
              <a:rPr lang="en-US" b="1" dirty="0" err="1" smtClean="0"/>
              <a:t>eg</a:t>
            </a:r>
            <a:r>
              <a:rPr lang="en-US" b="1" dirty="0" smtClean="0"/>
              <a:t>:</a:t>
            </a:r>
          </a:p>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 CUSUM</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http://www.pig66.com/weixintoutiao/dianzandang/2015-09-11/57138.html</a:t>
            </a:r>
            <a:endParaRPr lang="en-US" sz="800" dirty="0" smtClean="0"/>
          </a:p>
          <a:p>
            <a:r>
              <a:rPr lang="en-US" sz="800" dirty="0" smtClean="0">
                <a:hlinkClick r:id="rId3"/>
              </a:rPr>
              <a:t>http://cd-docdb.fnal.gov/cgi-bin/RetrieveFile?docid=5643&amp;filename=pivarski_data_science.pdf&amp;version=1</a:t>
            </a:r>
            <a:endParaRPr lang="en-US" sz="800" dirty="0" smtClean="0"/>
          </a:p>
          <a:p>
            <a:r>
              <a:rPr lang="en-US" sz="800" dirty="0" smtClean="0">
                <a:hlinkClick r:id="rId4"/>
              </a:rPr>
              <a:t>http://www.infinityqs.cn/Resources/Tech-Notes/2011/1028/18.html</a:t>
            </a:r>
            <a:endParaRPr lang="en-US" sz="800" dirty="0" smtClean="0"/>
          </a:p>
          <a:p>
            <a:endParaRPr lang="en-US" sz="800" dirty="0" smtClean="0"/>
          </a:p>
          <a:p>
            <a:endParaRPr lang="en-US" sz="800" dirty="0" smtClean="0"/>
          </a:p>
          <a:p>
            <a:endParaRPr lang="en-US" dirty="0"/>
          </a:p>
        </p:txBody>
      </p:sp>
      <p:pic>
        <p:nvPicPr>
          <p:cNvPr id="1026" name="Picture 2"/>
          <p:cNvPicPr>
            <a:picLocks noChangeAspect="1" noChangeArrowheads="1"/>
          </p:cNvPicPr>
          <p:nvPr/>
        </p:nvPicPr>
        <p:blipFill>
          <a:blip r:embed="rId5" cstate="print"/>
          <a:srcRect/>
          <a:stretch>
            <a:fillRect/>
          </a:stretch>
        </p:blipFill>
        <p:spPr bwMode="auto">
          <a:xfrm>
            <a:off x="0" y="1905000"/>
            <a:ext cx="2430603" cy="1371600"/>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2431974" y="1219200"/>
            <a:ext cx="3290370" cy="3200400"/>
          </a:xfrm>
          <a:prstGeom prst="rect">
            <a:avLst/>
          </a:prstGeom>
          <a:noFill/>
          <a:ln w="9525">
            <a:noFill/>
            <a:miter lim="800000"/>
            <a:headEnd/>
            <a:tailEnd/>
          </a:ln>
        </p:spPr>
      </p:pic>
      <p:pic>
        <p:nvPicPr>
          <p:cNvPr id="1028" name="Picture 4"/>
          <p:cNvPicPr>
            <a:picLocks noChangeAspect="1" noChangeArrowheads="1"/>
          </p:cNvPicPr>
          <p:nvPr/>
        </p:nvPicPr>
        <p:blipFill>
          <a:blip r:embed="rId7" cstate="print"/>
          <a:srcRect/>
          <a:stretch>
            <a:fillRect/>
          </a:stretch>
        </p:blipFill>
        <p:spPr bwMode="auto">
          <a:xfrm>
            <a:off x="5010912" y="1828800"/>
            <a:ext cx="2304288"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0" y="-76199"/>
            <a:ext cx="4876800" cy="2697102"/>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81400" y="2133600"/>
            <a:ext cx="3844925" cy="2306143"/>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0" y="3076296"/>
            <a:ext cx="4410075" cy="241010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0" y="914400"/>
            <a:ext cx="4124325" cy="225823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9219" name="Picture 3"/>
          <p:cNvPicPr>
            <a:picLocks noChangeAspect="1" noChangeArrowheads="1"/>
          </p:cNvPicPr>
          <p:nvPr/>
        </p:nvPicPr>
        <p:blipFill>
          <a:blip r:embed="rId2" cstate="print"/>
          <a:srcRect/>
          <a:stretch>
            <a:fillRect/>
          </a:stretch>
        </p:blipFill>
        <p:spPr bwMode="auto">
          <a:xfrm>
            <a:off x="0" y="0"/>
            <a:ext cx="5048250" cy="2705100"/>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3092450" y="3196538"/>
            <a:ext cx="4222750" cy="2289862"/>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0" y="3276600"/>
            <a:ext cx="3120505" cy="16033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76200" y="152400"/>
            <a:ext cx="5181600" cy="268918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2651125" y="2819400"/>
            <a:ext cx="4664075" cy="269346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DBSCAN（Density</a:t>
            </a:r>
            <a:r>
              <a:rPr lang="en-US" dirty="0" smtClean="0"/>
              <a:t>-Based Spatial Clustering of Applications with Noise，</a:t>
            </a:r>
            <a:r>
              <a:rPr lang="zh-CN" altLang="en-US" dirty="0" smtClean="0"/>
              <a:t>具有噪声的基于密度的聚类方法）是一种基于密度的空间聚类算法。该算法将具有足够密度的区域划分为簇，并在具有噪声的空间数据库中发现任意形状的簇，它将簇定义为密度相连的点的最大集合</a:t>
            </a:r>
            <a:r>
              <a:rPr lang="zh-CN" altLang="en-US" dirty="0" smtClean="0"/>
              <a:t>。</a:t>
            </a:r>
            <a:endParaRPr lang="en-US" altLang="zh-CN" dirty="0" smtClean="0"/>
          </a:p>
          <a:p>
            <a:r>
              <a:rPr lang="zh-CN" altLang="en-US" dirty="0" smtClean="0"/>
              <a:t>要求聚类空间中一定区域内所包含的对象的数目不小于某一个给定的阈值</a:t>
            </a:r>
            <a:endParaRPr lang="en-US" altLang="zh-CN" dirty="0" smtClean="0"/>
          </a:p>
          <a:p>
            <a:r>
              <a:rPr lang="zh-CN" altLang="en-US" b="1" dirty="0" smtClean="0">
                <a:solidFill>
                  <a:srgbClr val="FF0000"/>
                </a:solidFill>
              </a:rPr>
              <a:t>为了找到一个密度相连的集合，从数据集中任意一个对象</a:t>
            </a:r>
            <a:r>
              <a:rPr lang="en-US" altLang="zh-CN" b="1" dirty="0" smtClean="0">
                <a:solidFill>
                  <a:srgbClr val="FF0000"/>
                </a:solidFill>
              </a:rPr>
              <a:t>p</a:t>
            </a:r>
            <a:r>
              <a:rPr lang="zh-CN" altLang="en-US" b="1" dirty="0" smtClean="0">
                <a:solidFill>
                  <a:srgbClr val="FF0000"/>
                </a:solidFill>
              </a:rPr>
              <a:t>开始聚类，如果</a:t>
            </a:r>
            <a:r>
              <a:rPr lang="en-US" altLang="zh-CN" b="1" dirty="0" smtClean="0">
                <a:solidFill>
                  <a:srgbClr val="FF0000"/>
                </a:solidFill>
              </a:rPr>
              <a:t>p</a:t>
            </a:r>
            <a:r>
              <a:rPr lang="zh-CN" altLang="en-US" b="1" dirty="0" smtClean="0">
                <a:solidFill>
                  <a:srgbClr val="FF0000"/>
                </a:solidFill>
              </a:rPr>
              <a:t>是核心对象，即以</a:t>
            </a:r>
            <a:r>
              <a:rPr lang="en-US" altLang="zh-CN" b="1" dirty="0" smtClean="0">
                <a:solidFill>
                  <a:srgbClr val="FF0000"/>
                </a:solidFill>
              </a:rPr>
              <a:t>p</a:t>
            </a:r>
            <a:r>
              <a:rPr lang="zh-CN" altLang="en-US" b="1" dirty="0" smtClean="0">
                <a:solidFill>
                  <a:srgbClr val="FF0000"/>
                </a:solidFill>
              </a:rPr>
              <a:t>为圆心，</a:t>
            </a:r>
            <a:r>
              <a:rPr lang="en-US" altLang="zh-CN" b="1" dirty="0" err="1" smtClean="0">
                <a:solidFill>
                  <a:srgbClr val="FF0000"/>
                </a:solidFill>
              </a:rPr>
              <a:t>eps</a:t>
            </a:r>
            <a:r>
              <a:rPr lang="zh-CN" altLang="en-US" b="1" dirty="0" smtClean="0">
                <a:solidFill>
                  <a:srgbClr val="FF0000"/>
                </a:solidFill>
              </a:rPr>
              <a:t>为半径的圆中对象的数量大于等于 </a:t>
            </a:r>
            <a:r>
              <a:rPr lang="en-US" altLang="zh-CN" b="1" dirty="0" err="1" smtClean="0">
                <a:solidFill>
                  <a:srgbClr val="FF0000"/>
                </a:solidFill>
              </a:rPr>
              <a:t>MinsPts</a:t>
            </a:r>
            <a:r>
              <a:rPr lang="en-US" altLang="zh-CN" b="1" dirty="0" smtClean="0">
                <a:solidFill>
                  <a:srgbClr val="FF0000"/>
                </a:solidFill>
              </a:rPr>
              <a:t>,</a:t>
            </a:r>
            <a:r>
              <a:rPr lang="zh-CN" altLang="en-US" b="1" dirty="0" smtClean="0">
                <a:solidFill>
                  <a:srgbClr val="FF0000"/>
                </a:solidFill>
              </a:rPr>
              <a:t>那么算法返回一个密度相连的集合，并将这个集合内的所有对象都表示为同一个簇，如果</a:t>
            </a:r>
            <a:r>
              <a:rPr lang="en-US" altLang="zh-CN" b="1" dirty="0" smtClean="0">
                <a:solidFill>
                  <a:srgbClr val="FF0000"/>
                </a:solidFill>
              </a:rPr>
              <a:t>p</a:t>
            </a:r>
            <a:r>
              <a:rPr lang="zh-CN" altLang="en-US" b="1" dirty="0" smtClean="0">
                <a:solidFill>
                  <a:srgbClr val="FF0000"/>
                </a:solidFill>
              </a:rPr>
              <a:t>不是一个核心对象，没有其他对象从</a:t>
            </a:r>
            <a:r>
              <a:rPr lang="en-US" altLang="zh-CN" b="1" dirty="0" smtClean="0">
                <a:solidFill>
                  <a:srgbClr val="FF0000"/>
                </a:solidFill>
              </a:rPr>
              <a:t>p</a:t>
            </a:r>
            <a:r>
              <a:rPr lang="zh-CN" altLang="en-US" b="1" dirty="0" smtClean="0">
                <a:solidFill>
                  <a:srgbClr val="FF0000"/>
                </a:solidFill>
              </a:rPr>
              <a:t>密度可达，那么</a:t>
            </a:r>
            <a:r>
              <a:rPr lang="en-US" altLang="zh-CN" b="1" dirty="0" smtClean="0">
                <a:solidFill>
                  <a:srgbClr val="FF0000"/>
                </a:solidFill>
              </a:rPr>
              <a:t>p</a:t>
            </a:r>
            <a:r>
              <a:rPr lang="zh-CN" altLang="en-US" b="1" dirty="0" smtClean="0">
                <a:solidFill>
                  <a:srgbClr val="FF0000"/>
                </a:solidFill>
              </a:rPr>
              <a:t>被表示为噪声。</a:t>
            </a:r>
            <a:endParaRPr lang="en-US" altLang="zh-CN" b="1" dirty="0" smtClean="0">
              <a:solidFill>
                <a:srgbClr val="FF0000"/>
              </a:solidFill>
            </a:endParaRPr>
          </a:p>
          <a:p>
            <a:r>
              <a:rPr lang="en-US" altLang="zh-CN" b="1" dirty="0" err="1" smtClean="0">
                <a:solidFill>
                  <a:srgbClr val="FF0000"/>
                </a:solidFill>
              </a:rPr>
              <a:t>Dbscan</a:t>
            </a:r>
            <a:r>
              <a:rPr lang="zh-CN" altLang="en-US" b="1" dirty="0" smtClean="0">
                <a:solidFill>
                  <a:srgbClr val="FF0000"/>
                </a:solidFill>
              </a:rPr>
              <a:t>算法对每一个未扫描的点上述处理，最后密度相连的对象被表示到同一个簇中，不包含在任何簇中的对象为噪声，对于数据集中的任何一个核心对象，都能够返回一个密度相连的集合</a:t>
            </a:r>
            <a:endParaRPr lang="en-US" altLang="zh-CN" b="1" dirty="0" smtClean="0">
              <a:solidFill>
                <a:srgbClr val="FF0000"/>
              </a:solidFill>
            </a:endParaRPr>
          </a:p>
          <a:p>
            <a:pPr lvl="1"/>
            <a:r>
              <a:rPr lang="en-US" altLang="zh-CN" dirty="0" smtClean="0"/>
              <a:t>(</a:t>
            </a:r>
            <a:r>
              <a:rPr lang="en-US" altLang="zh-CN" dirty="0" smtClean="0"/>
              <a:t>1)</a:t>
            </a:r>
            <a:r>
              <a:rPr lang="zh-CN" altLang="en-US" dirty="0" smtClean="0"/>
              <a:t>核心点：该点在邻域内的密度超过给定的阀值</a:t>
            </a:r>
            <a:r>
              <a:rPr lang="en-US" altLang="zh-CN" dirty="0" err="1" smtClean="0"/>
              <a:t>MinPs</a:t>
            </a:r>
            <a:r>
              <a:rPr lang="zh-CN" altLang="en-US" dirty="0" smtClean="0"/>
              <a:t>。</a:t>
            </a:r>
          </a:p>
          <a:p>
            <a:pPr lvl="1"/>
            <a:r>
              <a:rPr lang="en-US" altLang="zh-CN" dirty="0" smtClean="0"/>
              <a:t>(2)</a:t>
            </a:r>
            <a:r>
              <a:rPr lang="zh-CN" altLang="en-US" dirty="0" smtClean="0"/>
              <a:t>边界点：该点不是核心点，但是其邻域内包含至少一个核心点。</a:t>
            </a:r>
          </a:p>
          <a:p>
            <a:pPr lvl="1"/>
            <a:r>
              <a:rPr lang="en-US" altLang="zh-CN" dirty="0" smtClean="0"/>
              <a:t>(3)</a:t>
            </a:r>
            <a:r>
              <a:rPr lang="zh-CN" altLang="en-US" dirty="0" smtClean="0"/>
              <a:t>噪音点：不是核心点，也不是边界点。</a:t>
            </a:r>
          </a:p>
          <a:p>
            <a:endParaRPr lang="en-US" b="1" dirty="0">
              <a:solidFill>
                <a:srgbClr val="FF0000"/>
              </a:solidFill>
            </a:endParaRPr>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4101061" y="3401958"/>
            <a:ext cx="3214139" cy="208444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2971800" cy="238477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657600" y="0"/>
            <a:ext cx="3657600" cy="1979756"/>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blog.chinaunix.net/uid-10289334-id-3758310.html</a:t>
            </a:r>
            <a:r>
              <a:rPr lang="en-US" dirty="0" smtClean="0"/>
              <a:t> </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81000" y="13170"/>
            <a:ext cx="4953000" cy="486363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blog.chinaunix.net/uid-10289334-id-3758310.html</a:t>
            </a:r>
            <a:r>
              <a:rPr lang="en-US" dirty="0" smtClean="0"/>
              <a:t> </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2667000" y="0"/>
            <a:ext cx="4527550" cy="52749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seasonality and trend is removed using the Holt-Winters algorithm and time correlations are removed using an autoregressive algorithm.</a:t>
            </a:r>
          </a:p>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 CUSUM</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http://users.ics.forth.gr/~vsiris/papers/2006.ComCom.dos.pdf</a:t>
            </a:r>
            <a:endParaRPr lang="en-US" sz="800" dirty="0" smtClean="0"/>
          </a:p>
          <a:p>
            <a:r>
              <a:rPr lang="en-US" sz="800" dirty="0" smtClean="0">
                <a:hlinkClick r:id="rId3"/>
              </a:rPr>
              <a:t>http://ibisuva.nl/assets/publicaties/artikelen/2014-zaman-mixed-cusum-ewma.pdf</a:t>
            </a:r>
            <a:endParaRPr lang="en-US" sz="800" dirty="0" smtClean="0"/>
          </a:p>
          <a:p>
            <a:endParaRPr lang="en-US" sz="800" dirty="0" smtClean="0"/>
          </a:p>
          <a:p>
            <a:endParaRPr lang="en-US" sz="800" dirty="0" smtClean="0"/>
          </a:p>
          <a:p>
            <a:endParaRPr lang="en-US" dirty="0"/>
          </a:p>
        </p:txBody>
      </p:sp>
      <p:pic>
        <p:nvPicPr>
          <p:cNvPr id="3074" name="Picture 2"/>
          <p:cNvPicPr>
            <a:picLocks noChangeAspect="1" noChangeArrowheads="1"/>
          </p:cNvPicPr>
          <p:nvPr/>
        </p:nvPicPr>
        <p:blipFill>
          <a:blip r:embed="rId4" cstate="print"/>
          <a:srcRect/>
          <a:stretch>
            <a:fillRect/>
          </a:stretch>
        </p:blipFill>
        <p:spPr bwMode="auto">
          <a:xfrm>
            <a:off x="762000" y="1295400"/>
            <a:ext cx="3429000" cy="293914"/>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1066800" y="1524000"/>
            <a:ext cx="3505200" cy="384048"/>
          </a:xfrm>
          <a:prstGeom prst="rect">
            <a:avLst/>
          </a:prstGeom>
          <a:noFill/>
          <a:ln w="9525">
            <a:noFill/>
            <a:miter lim="800000"/>
            <a:headEnd/>
            <a:tailEnd/>
          </a:ln>
        </p:spPr>
      </p:pic>
      <p:cxnSp>
        <p:nvCxnSpPr>
          <p:cNvPr id="10" name="Straight Connector 9"/>
          <p:cNvCxnSpPr/>
          <p:nvPr/>
        </p:nvCxnSpPr>
        <p:spPr>
          <a:xfrm>
            <a:off x="457200" y="2209800"/>
            <a:ext cx="658368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6" cstate="print"/>
          <a:srcRect/>
          <a:stretch>
            <a:fillRect/>
          </a:stretch>
        </p:blipFill>
        <p:spPr bwMode="auto">
          <a:xfrm>
            <a:off x="0" y="3276600"/>
            <a:ext cx="2819400" cy="957217"/>
          </a:xfrm>
          <a:prstGeom prst="rect">
            <a:avLst/>
          </a:prstGeom>
          <a:noFill/>
          <a:ln w="9525">
            <a:noFill/>
            <a:miter lim="800000"/>
            <a:headEnd/>
            <a:tailEnd/>
          </a:ln>
        </p:spPr>
      </p:pic>
      <p:pic>
        <p:nvPicPr>
          <p:cNvPr id="3077" name="Picture 5"/>
          <p:cNvPicPr>
            <a:picLocks noChangeAspect="1" noChangeArrowheads="1"/>
          </p:cNvPicPr>
          <p:nvPr/>
        </p:nvPicPr>
        <p:blipFill>
          <a:blip r:embed="rId7" cstate="print"/>
          <a:srcRect/>
          <a:stretch>
            <a:fillRect/>
          </a:stretch>
        </p:blipFill>
        <p:spPr bwMode="auto">
          <a:xfrm>
            <a:off x="0" y="2293914"/>
            <a:ext cx="2854724" cy="639560"/>
          </a:xfrm>
          <a:prstGeom prst="rect">
            <a:avLst/>
          </a:prstGeom>
          <a:noFill/>
          <a:ln w="9525">
            <a:noFill/>
            <a:miter lim="800000"/>
            <a:headEnd/>
            <a:tailEnd/>
          </a:ln>
        </p:spPr>
      </p:pic>
      <p:pic>
        <p:nvPicPr>
          <p:cNvPr id="3078" name="Picture 6"/>
          <p:cNvPicPr>
            <a:picLocks noChangeAspect="1" noChangeArrowheads="1"/>
          </p:cNvPicPr>
          <p:nvPr/>
        </p:nvPicPr>
        <p:blipFill>
          <a:blip r:embed="rId8" cstate="print"/>
          <a:srcRect/>
          <a:stretch>
            <a:fillRect/>
          </a:stretch>
        </p:blipFill>
        <p:spPr bwMode="auto">
          <a:xfrm>
            <a:off x="4622230" y="1295400"/>
            <a:ext cx="2492945" cy="457200"/>
          </a:xfrm>
          <a:prstGeom prst="rect">
            <a:avLst/>
          </a:prstGeom>
          <a:noFill/>
          <a:ln w="9525">
            <a:noFill/>
            <a:miter lim="800000"/>
            <a:headEnd/>
            <a:tailEnd/>
          </a:ln>
        </p:spPr>
      </p:pic>
      <p:pic>
        <p:nvPicPr>
          <p:cNvPr id="3079" name="Picture 7"/>
          <p:cNvPicPr>
            <a:picLocks noChangeAspect="1" noChangeArrowheads="1"/>
          </p:cNvPicPr>
          <p:nvPr/>
        </p:nvPicPr>
        <p:blipFill>
          <a:blip r:embed="rId9" cstate="print"/>
          <a:srcRect/>
          <a:stretch>
            <a:fillRect/>
          </a:stretch>
        </p:blipFill>
        <p:spPr bwMode="auto">
          <a:xfrm>
            <a:off x="1117600" y="1905000"/>
            <a:ext cx="1397000" cy="228600"/>
          </a:xfrm>
          <a:prstGeom prst="rect">
            <a:avLst/>
          </a:prstGeom>
          <a:noFill/>
          <a:ln w="9525">
            <a:noFill/>
            <a:miter lim="800000"/>
            <a:headEnd/>
            <a:tailEnd/>
          </a:ln>
        </p:spPr>
      </p:pic>
      <p:pic>
        <p:nvPicPr>
          <p:cNvPr id="3080" name="Picture 8"/>
          <p:cNvPicPr>
            <a:picLocks noChangeAspect="1" noChangeArrowheads="1"/>
          </p:cNvPicPr>
          <p:nvPr/>
        </p:nvPicPr>
        <p:blipFill>
          <a:blip r:embed="rId10" cstate="print"/>
          <a:srcRect/>
          <a:stretch>
            <a:fillRect/>
          </a:stretch>
        </p:blipFill>
        <p:spPr bwMode="auto">
          <a:xfrm>
            <a:off x="2895600" y="2281697"/>
            <a:ext cx="4345898" cy="21379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 CUSUM</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http://www.merl.com/publications/docs/TR2009-057.pdf</a:t>
            </a:r>
            <a:endParaRPr lang="en-US" sz="800" dirty="0" smtClean="0"/>
          </a:p>
          <a:p>
            <a:endParaRPr lang="en-US" sz="800" dirty="0" smtClean="0"/>
          </a:p>
          <a:p>
            <a:endParaRPr lang="en-US" sz="800" dirty="0" smtClean="0"/>
          </a:p>
          <a:p>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381000" y="988753"/>
            <a:ext cx="3962400" cy="30498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Univariate</a:t>
            </a:r>
            <a:r>
              <a:rPr lang="en-US" dirty="0" smtClean="0"/>
              <a:t> methods - CUSUM</a:t>
            </a:r>
            <a:endParaRPr lang="en-US" dirty="0"/>
          </a:p>
        </p:txBody>
      </p:sp>
      <p:sp>
        <p:nvSpPr>
          <p:cNvPr id="4" name="Content Placeholder 3"/>
          <p:cNvSpPr>
            <a:spLocks noGrp="1"/>
          </p:cNvSpPr>
          <p:nvPr>
            <p:ph sz="quarter" idx="4294967295"/>
          </p:nvPr>
        </p:nvSpPr>
        <p:spPr>
          <a:xfrm>
            <a:off x="381000" y="4648200"/>
            <a:ext cx="6553200" cy="762000"/>
          </a:xfrm>
        </p:spPr>
        <p:txBody>
          <a:bodyPr>
            <a:normAutofit/>
          </a:bodyPr>
          <a:lstStyle/>
          <a:p>
            <a:r>
              <a:rPr lang="en-US" sz="800" dirty="0" smtClean="0">
                <a:hlinkClick r:id="rId2"/>
              </a:rPr>
              <a:t>http://www.mi.parisdescartes.fr/~osalem/Papers/pdf/Healthcom_2013_2.pdf</a:t>
            </a:r>
            <a:endParaRPr lang="en-US" sz="800" dirty="0" smtClean="0"/>
          </a:p>
          <a:p>
            <a:endParaRPr lang="en-US" sz="800" dirty="0" smtClean="0"/>
          </a:p>
          <a:p>
            <a:endParaRPr lang="en-US" sz="800" dirty="0" smtClean="0"/>
          </a:p>
          <a:p>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457200" y="990601"/>
            <a:ext cx="2863003"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10276</TotalTime>
  <Words>1531</Words>
  <Application>Microsoft Office PowerPoint</Application>
  <PresentationFormat>Custom</PresentationFormat>
  <Paragraphs>89</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Origin</vt:lpstr>
      <vt:lpstr>Anomaly Detection for Autoshift</vt:lpstr>
      <vt:lpstr>Taxonomy</vt:lpstr>
      <vt:lpstr>Univariate methods </vt:lpstr>
      <vt:lpstr>Univariate methods </vt:lpstr>
      <vt:lpstr>Univariate methods – adaptive threshold</vt:lpstr>
      <vt:lpstr>Univariate methods - CUSUM</vt:lpstr>
      <vt:lpstr>Univariate methods - CUSUM</vt:lpstr>
      <vt:lpstr>Univariate methods - CUSUM</vt:lpstr>
      <vt:lpstr>Univariate methods - CUSUM</vt:lpstr>
      <vt:lpstr>Univariate methods - CUSUM</vt:lpstr>
      <vt:lpstr>Twitter --BreakoutDetection</vt:lpstr>
      <vt:lpstr>Slide 12</vt:lpstr>
      <vt:lpstr>Univariate methods </vt:lpstr>
      <vt:lpstr>Univariate methods </vt:lpstr>
      <vt:lpstr>Multivariate methods </vt:lpstr>
      <vt:lpstr>Encoding Time Series as Images for Visual Inspection</vt:lpstr>
      <vt:lpstr>Differentially Private Anomaly Detection</vt:lpstr>
      <vt:lpstr>Differentially Private Anomaly Detection</vt:lpstr>
      <vt:lpstr>Streaming Anomaly Detection Using Randomized Matrix Sketching</vt:lpstr>
      <vt:lpstr>LSTM - RNN</vt:lpstr>
      <vt:lpstr>RBM</vt:lpstr>
      <vt:lpstr>FFT</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2016-GTC</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195</cp:revision>
  <dcterms:created xsi:type="dcterms:W3CDTF">2006-08-16T00:00:00Z</dcterms:created>
  <dcterms:modified xsi:type="dcterms:W3CDTF">2016-11-22T02:08:26Z</dcterms:modified>
</cp:coreProperties>
</file>